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A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p:scale>
          <a:sx n="90" d="100"/>
          <a:sy n="90" d="100"/>
        </p:scale>
        <p:origin x="-140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F29E6-664F-4841-A651-C3A729712F6C}" type="datetime1">
              <a:rPr lang="en-US" smtClean="0"/>
              <a:pPr/>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71BAE4-324B-4B29-B4DD-79B415B165B9}" type="datetime1">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2ED66AE-4888-4F9D-A12F-9424E4C211C7}" type="datetime1">
              <a:rPr lang="en-US" smtClean="0"/>
              <a:pPr/>
              <a:t>8/11/2020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B96E4-1256-40DF-98BA-D78E2AF02ECC}" type="datetime1">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0F828F-8A24-4ABB-9EDE-0CDD94864605}" type="datetime1">
              <a:rPr lang="en-US" smtClean="0"/>
              <a:pPr/>
              <a:t>8/11/2020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AB7E9-9725-754B-BF55-7F9B739D58EC}"/>
              </a:ext>
            </a:extLst>
          </p:cNvPr>
          <p:cNvSpPr>
            <a:spLocks noGrp="1"/>
          </p:cNvSpPr>
          <p:nvPr>
            <p:ph type="title"/>
          </p:nvPr>
        </p:nvSpPr>
        <p:spPr>
          <a:xfrm>
            <a:off x="304801" y="914400"/>
            <a:ext cx="8458200" cy="1752600"/>
          </a:xfrm>
          <a:effectLst>
            <a:glow rad="101600">
              <a:schemeClr val="accent3">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FROM:</a:t>
            </a:r>
            <a:b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ATOMIC ENERGY CENTRAL SCHOOL, </a:t>
            </a:r>
            <a:r>
              <a:rPr lang="mr-IN"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INDORE</a:t>
            </a:r>
            <a:r>
              <a:rPr lang="en-US"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
            </a:r>
            <a:br>
              <a:rPr lang="en-US"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r>
              <a:rPr lang="en-US" sz="5300" b="1" dirty="0" smtClean="0">
                <a:ln w="11430">
                  <a:solidFill>
                    <a:schemeClr val="tx1"/>
                  </a:solidFill>
                </a:ln>
                <a:solidFill>
                  <a:srgbClr val="00B0F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MODULE-2/3</a:t>
            </a:r>
            <a:r>
              <a:rPr lang="en-US" sz="20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
            </a:r>
            <a:br>
              <a:rPr lang="en-US" sz="20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endParaRPr lang="en-US" sz="20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endParaRPr>
          </a:p>
        </p:txBody>
      </p:sp>
      <p:pic>
        <p:nvPicPr>
          <p:cNvPr id="9" name="Picture 9">
            <a:extLst>
              <a:ext uri="{FF2B5EF4-FFF2-40B4-BE49-F238E27FC236}">
                <a16:creationId xmlns="" xmlns:a16="http://schemas.microsoft.com/office/drawing/2014/main" id="{28E94214-73AE-2849-B666-74E09396ECDC}"/>
              </a:ext>
            </a:extLst>
          </p:cNvPr>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04800" y="2819399"/>
            <a:ext cx="4267200" cy="3810001"/>
          </a:xfrm>
        </p:spPr>
      </p:pic>
      <p:pic>
        <p:nvPicPr>
          <p:cNvPr id="10" name="Picture 10">
            <a:extLst>
              <a:ext uri="{FF2B5EF4-FFF2-40B4-BE49-F238E27FC236}">
                <a16:creationId xmlns="" xmlns:a16="http://schemas.microsoft.com/office/drawing/2014/main" id="{30E7179D-5BBD-F448-B53A-797C047A0BFC}"/>
              </a:ext>
            </a:extLst>
          </p:cNvPr>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48200" y="2743201"/>
            <a:ext cx="4191000" cy="3886199"/>
          </a:xfrm>
        </p:spPr>
      </p:pic>
    </p:spTree>
    <p:extLst>
      <p:ext uri="{BB962C8B-B14F-4D97-AF65-F5344CB8AC3E}">
        <p14:creationId xmlns="" xmlns:p14="http://schemas.microsoft.com/office/powerpoint/2010/main" val="412272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US" sz="4800" b="1" dirty="0">
                <a:solidFill>
                  <a:srgbClr val="FFFF00"/>
                </a:solidFill>
                <a:latin typeface="Bookman Old Style" pitchFamily="18" charset="0"/>
              </a:rPr>
              <a:t>iv) Fairy Tale or Fiction:</a:t>
            </a:r>
            <a:endParaRPr lang="en-US" sz="4800" dirty="0">
              <a:solidFill>
                <a:srgbClr val="FFFF00"/>
              </a:solidFill>
              <a:latin typeface="Bookman Old Style" pitchFamily="18" charset="0"/>
            </a:endParaRPr>
          </a:p>
        </p:txBody>
      </p:sp>
      <p:sp>
        <p:nvSpPr>
          <p:cNvPr id="3" name="Content Placeholder 2"/>
          <p:cNvSpPr>
            <a:spLocks noGrp="1"/>
          </p:cNvSpPr>
          <p:nvPr>
            <p:ph idx="1"/>
          </p:nvPr>
        </p:nvSpPr>
        <p:spPr>
          <a:xfrm>
            <a:off x="457200" y="1935480"/>
            <a:ext cx="8229600" cy="4770120"/>
          </a:xfrm>
        </p:spPr>
        <p:style>
          <a:lnRef idx="1">
            <a:schemeClr val="accent6"/>
          </a:lnRef>
          <a:fillRef idx="2">
            <a:schemeClr val="accent6"/>
          </a:fillRef>
          <a:effectRef idx="1">
            <a:schemeClr val="accent6"/>
          </a:effectRef>
          <a:fontRef idx="minor">
            <a:schemeClr val="dk1"/>
          </a:fontRef>
        </p:style>
        <p:txBody>
          <a:bodyPr>
            <a:normAutofit/>
          </a:bodyPr>
          <a:lstStyle/>
          <a:p>
            <a:r>
              <a:rPr lang="en-US" sz="2000" dirty="0">
                <a:latin typeface="Bookman Old Style" pitchFamily="18" charset="0"/>
              </a:rPr>
              <a:t>A fairy tale is an imaginary story that may feature imaginary characters such as spirits,</a:t>
            </a:r>
            <a:r>
              <a:rPr lang="mr-IN" sz="2000" dirty="0">
                <a:latin typeface="Bookman Old Style" pitchFamily="18" charset="0"/>
              </a:rPr>
              <a:t> </a:t>
            </a:r>
            <a:r>
              <a:rPr lang="en-US" sz="2000" dirty="0">
                <a:latin typeface="Bookman Old Style" pitchFamily="18" charset="0"/>
              </a:rPr>
              <a:t>fairies</a:t>
            </a:r>
            <a:r>
              <a:rPr lang="mr-IN" sz="2000" dirty="0">
                <a:latin typeface="Bookman Old Style" pitchFamily="18" charset="0"/>
              </a:rPr>
              <a:t>,</a:t>
            </a:r>
            <a:r>
              <a:rPr lang="en-US" sz="2000" dirty="0">
                <a:latin typeface="Bookman Old Style" pitchFamily="18" charset="0"/>
              </a:rPr>
              <a:t> monsters and talking animals and usually charm often including incredible order of actions. The happy prince is a narrative story this is not</a:t>
            </a:r>
            <a:r>
              <a:rPr lang="mr-IN" sz="2000" dirty="0">
                <a:latin typeface="Bookman Old Style" pitchFamily="18" charset="0"/>
              </a:rPr>
              <a:t> </a:t>
            </a:r>
            <a:r>
              <a:rPr lang="en-US" sz="2000" dirty="0">
                <a:latin typeface="Bookman Old Style" pitchFamily="18" charset="0"/>
              </a:rPr>
              <a:t>real </a:t>
            </a:r>
            <a:r>
              <a:rPr lang="en-US" sz="2000" dirty="0" smtClean="0">
                <a:latin typeface="Bookman Old Style" pitchFamily="18" charset="0"/>
              </a:rPr>
              <a:t>story</a:t>
            </a:r>
            <a:r>
              <a:rPr lang="mr-IN" sz="2000" dirty="0" smtClean="0">
                <a:latin typeface="Bookman Old Style" pitchFamily="18" charset="0"/>
              </a:rPr>
              <a:t>. </a:t>
            </a:r>
            <a:r>
              <a:rPr lang="mr-IN" sz="2000" dirty="0">
                <a:latin typeface="Bookman Old Style" pitchFamily="18" charset="0"/>
              </a:rPr>
              <a:t>T</a:t>
            </a:r>
            <a:r>
              <a:rPr lang="en-US" sz="2000" dirty="0">
                <a:latin typeface="Bookman Old Style" pitchFamily="18" charset="0"/>
              </a:rPr>
              <a:t>he literary term </a:t>
            </a:r>
            <a:r>
              <a:rPr lang="mr-IN" sz="2000" dirty="0">
                <a:latin typeface="Bookman Old Style" pitchFamily="18" charset="0"/>
              </a:rPr>
              <a:t>‘F</a:t>
            </a:r>
            <a:r>
              <a:rPr lang="en-US" sz="2000" dirty="0">
                <a:latin typeface="Bookman Old Style" pitchFamily="18" charset="0"/>
              </a:rPr>
              <a:t>airy </a:t>
            </a:r>
            <a:r>
              <a:rPr lang="mr-IN" sz="2000" dirty="0">
                <a:latin typeface="Bookman Old Style" pitchFamily="18" charset="0"/>
              </a:rPr>
              <a:t>Tale’</a:t>
            </a:r>
            <a:r>
              <a:rPr lang="en-US" sz="2000" dirty="0">
                <a:latin typeface="Bookman Old Style" pitchFamily="18" charset="0"/>
              </a:rPr>
              <a:t> </a:t>
            </a:r>
            <a:r>
              <a:rPr lang="en-US" sz="2000" dirty="0" smtClean="0">
                <a:latin typeface="Bookman Old Style" pitchFamily="18" charset="0"/>
              </a:rPr>
              <a:t>tends </a:t>
            </a:r>
            <a:r>
              <a:rPr lang="en-US" sz="2000" dirty="0">
                <a:latin typeface="Bookman Old Style" pitchFamily="18" charset="0"/>
              </a:rPr>
              <a:t>to be a narrative in prose about the lucks and calamities of a hero and heroine, who experience numerous exploit of a bizarre kind then stay happy. </a:t>
            </a:r>
          </a:p>
        </p:txBody>
      </p:sp>
      <p:pic>
        <p:nvPicPr>
          <p:cNvPr id="3074" name="Picture 2" descr="How Ironic – It's Lit!"/>
          <p:cNvPicPr>
            <a:picLocks noChangeAspect="1" noChangeArrowheads="1"/>
          </p:cNvPicPr>
          <p:nvPr/>
        </p:nvPicPr>
        <p:blipFill>
          <a:blip r:embed="rId2"/>
          <a:srcRect/>
          <a:stretch>
            <a:fillRect/>
          </a:stretch>
        </p:blipFill>
        <p:spPr bwMode="auto">
          <a:xfrm>
            <a:off x="0" y="4419600"/>
            <a:ext cx="4419600" cy="2438400"/>
          </a:xfrm>
          <a:prstGeom prst="rect">
            <a:avLst/>
          </a:prstGeom>
          <a:noFill/>
        </p:spPr>
      </p:pic>
      <p:pic>
        <p:nvPicPr>
          <p:cNvPr id="3076" name="Picture 4" descr="Angel Raziel - Angels on Your Shoulder"/>
          <p:cNvPicPr>
            <a:picLocks noChangeAspect="1" noChangeArrowheads="1"/>
          </p:cNvPicPr>
          <p:nvPr/>
        </p:nvPicPr>
        <p:blipFill>
          <a:blip r:embed="rId3"/>
          <a:srcRect/>
          <a:stretch>
            <a:fillRect/>
          </a:stretch>
        </p:blipFill>
        <p:spPr bwMode="auto">
          <a:xfrm>
            <a:off x="4495800" y="4419600"/>
            <a:ext cx="4648200" cy="243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38200"/>
            <a:ext cx="2743200" cy="685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sz="5400" b="1" dirty="0">
                <a:solidFill>
                  <a:srgbClr val="FFFF00"/>
                </a:solidFill>
              </a:rPr>
              <a:t>v) Irony:</a:t>
            </a:r>
            <a:endParaRPr lang="en-US" sz="5400" b="1" dirty="0"/>
          </a:p>
        </p:txBody>
      </p:sp>
      <p:sp>
        <p:nvSpPr>
          <p:cNvPr id="3" name="Content Placeholder 2"/>
          <p:cNvSpPr>
            <a:spLocks noGrp="1"/>
          </p:cNvSpPr>
          <p:nvPr>
            <p:ph idx="1"/>
          </p:nvPr>
        </p:nvSpPr>
        <p:spPr>
          <a:xfrm>
            <a:off x="457200" y="1752600"/>
            <a:ext cx="8229600" cy="4572000"/>
          </a:xfrm>
        </p:spPr>
        <p:style>
          <a:lnRef idx="1">
            <a:schemeClr val="accent5"/>
          </a:lnRef>
          <a:fillRef idx="2">
            <a:schemeClr val="accent5"/>
          </a:fillRef>
          <a:effectRef idx="1">
            <a:schemeClr val="accent5"/>
          </a:effectRef>
          <a:fontRef idx="minor">
            <a:schemeClr val="dk1"/>
          </a:fontRef>
        </p:style>
        <p:txBody>
          <a:bodyPr/>
          <a:lstStyle/>
          <a:p>
            <a:r>
              <a:rPr lang="en-US" dirty="0"/>
              <a:t>Oscar Wilde has used the term irony in this story. He has shown the contrast between rich and poor people. Swallow flew over the city, and saw the rich making merry in their beautiful houses while the beggars were sitting at the gates. This shows that </a:t>
            </a:r>
            <a:r>
              <a:rPr lang="en-US" i="1" dirty="0"/>
              <a:t>the rich people do not care about the poor people. </a:t>
            </a:r>
            <a:r>
              <a:rPr lang="en-US" dirty="0"/>
              <a:t>They were enjoying their life. They were living in their palace and did not know about the condition of the poor people.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838200"/>
            <a:ext cx="3048000" cy="685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b="1" dirty="0">
                <a:solidFill>
                  <a:srgbClr val="FFFF00"/>
                </a:solidFill>
                <a:latin typeface="Bookman Old Style" pitchFamily="18" charset="0"/>
              </a:rPr>
              <a:t>vi) Satire</a:t>
            </a:r>
          </a:p>
        </p:txBody>
      </p:sp>
      <p:sp>
        <p:nvSpPr>
          <p:cNvPr id="3" name="Content Placeholder 2"/>
          <p:cNvSpPr>
            <a:spLocks noGrp="1"/>
          </p:cNvSpPr>
          <p:nvPr>
            <p:ph idx="1"/>
          </p:nvPr>
        </p:nvSpPr>
        <p:spPr>
          <a:xfrm>
            <a:off x="457200" y="1752600"/>
            <a:ext cx="8229600" cy="45720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en-US" dirty="0"/>
              <a:t>Oscar wild used the literary term satire in this story. </a:t>
            </a:r>
            <a:r>
              <a:rPr lang="mr-IN" dirty="0"/>
              <a:t>There is s</a:t>
            </a:r>
            <a:r>
              <a:rPr lang="en-US" dirty="0"/>
              <a:t>atire on </a:t>
            </a:r>
            <a:r>
              <a:rPr lang="mr-IN" dirty="0"/>
              <a:t>social mechanism </a:t>
            </a:r>
            <a:r>
              <a:rPr lang="en-US" dirty="0"/>
              <a:t>and social </a:t>
            </a:r>
            <a:r>
              <a:rPr lang="mr-IN" dirty="0"/>
              <a:t>injustice.</a:t>
            </a:r>
            <a:r>
              <a:rPr lang="en-US" dirty="0"/>
              <a:t> </a:t>
            </a:r>
            <a:r>
              <a:rPr lang="mr-IN" dirty="0"/>
              <a:t>The writer uses satire to criticise drawbacks in a society. </a:t>
            </a:r>
          </a:p>
          <a:p>
            <a:r>
              <a:rPr lang="mr-IN" dirty="0"/>
              <a:t>The Swallow expressing his dissatisfaction under the golden statue and preferring chimney to sleep.</a:t>
            </a:r>
            <a:r>
              <a:rPr lang="mr-IN" i="1" dirty="0"/>
              <a:t> “What is the use of a statue if it cannot keep the rain off?”</a:t>
            </a:r>
          </a:p>
          <a:p>
            <a:pPr marL="0" indent="0">
              <a:buNone/>
            </a:pPr>
            <a:r>
              <a:rPr lang="mr-IN" dirty="0"/>
              <a:t>   </a:t>
            </a:r>
            <a:r>
              <a:rPr lang="mr-IN" i="1" dirty="0"/>
              <a:t>“I must look for a good chimney pot.”</a:t>
            </a:r>
          </a:p>
          <a:p>
            <a:r>
              <a:rPr lang="mr-IN" dirty="0"/>
              <a:t>I</a:t>
            </a:r>
            <a:r>
              <a:rPr lang="en-US" dirty="0"/>
              <a:t>n “</a:t>
            </a:r>
            <a:r>
              <a:rPr lang="mr-IN" dirty="0"/>
              <a:t>T</a:t>
            </a:r>
            <a:r>
              <a:rPr lang="en-US" dirty="0"/>
              <a:t>he </a:t>
            </a:r>
            <a:r>
              <a:rPr lang="mr-IN" dirty="0"/>
              <a:t>H</a:t>
            </a:r>
            <a:r>
              <a:rPr lang="en-US" dirty="0"/>
              <a:t>appy </a:t>
            </a:r>
            <a:r>
              <a:rPr lang="mr-IN" dirty="0"/>
              <a:t>P</a:t>
            </a:r>
            <a:r>
              <a:rPr lang="en-US" dirty="0"/>
              <a:t>rince” Wilde mentions a</a:t>
            </a:r>
            <a:r>
              <a:rPr lang="mr-IN" dirty="0"/>
              <a:t>n emerging playwright suffering from poverty is unable to complete his  </a:t>
            </a:r>
            <a:r>
              <a:rPr lang="mr-IN" dirty="0" smtClean="0"/>
              <a:t>piece</a:t>
            </a:r>
            <a:r>
              <a:rPr lang="en-US" dirty="0" smtClean="0"/>
              <a:t> of</a:t>
            </a:r>
            <a:r>
              <a:rPr lang="en-US" dirty="0" smtClean="0"/>
              <a:t> </a:t>
            </a:r>
            <a:r>
              <a:rPr lang="mr-IN" dirty="0" smtClean="0"/>
              <a:t>work</a:t>
            </a:r>
            <a:r>
              <a:rPr lang="mr-IN" dirty="0"/>
              <a:t>.</a:t>
            </a:r>
            <a:r>
              <a:rPr lang="en-US" dirty="0"/>
              <a:t> </a:t>
            </a:r>
            <a:r>
              <a:rPr lang="mr-IN" dirty="0"/>
              <a:t>There is no human being to support him financially except the ‘Statue’ of the prince.</a:t>
            </a:r>
          </a:p>
          <a:p>
            <a:r>
              <a:rPr lang="mr-IN" dirty="0"/>
              <a:t>The mayor and the councillors of the town thinking about money, power and their position, not a bit sensitive towards the statue of the happy prince and the poor people.</a:t>
            </a:r>
          </a:p>
          <a:p>
            <a:pPr marL="0" indent="0">
              <a:buNone/>
            </a:pPr>
            <a:r>
              <a:rPr lang="mr-IN" dirty="0"/>
              <a:t>   </a:t>
            </a:r>
            <a:r>
              <a:rPr lang="mr-IN" i="1" dirty="0"/>
              <a:t>“We must really issue a proclamation that the birds are not to be allowed to die here.”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20 Oscar Wilde's Wittiest Quotes On Life And Wisdom"/>
          <p:cNvPicPr>
            <a:picLocks noChangeAspect="1" noChangeArrowheads="1"/>
          </p:cNvPicPr>
          <p:nvPr/>
        </p:nvPicPr>
        <p:blipFill>
          <a:blip r:embed="rId2"/>
          <a:srcRect/>
          <a:stretch>
            <a:fillRect/>
          </a:stretch>
        </p:blipFill>
        <p:spPr bwMode="auto">
          <a:xfrm>
            <a:off x="381000" y="990600"/>
            <a:ext cx="8305800" cy="5410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Why You Should Thank People for Connecting on LinkedIn"/>
          <p:cNvPicPr>
            <a:picLocks noChangeAspect="1" noChangeArrowheads="1"/>
          </p:cNvPicPr>
          <p:nvPr/>
        </p:nvPicPr>
        <p:blipFill>
          <a:blip r:embed="rId2"/>
          <a:srcRect/>
          <a:stretch>
            <a:fillRect/>
          </a:stretch>
        </p:blipFill>
        <p:spPr bwMode="auto">
          <a:xfrm>
            <a:off x="152400" y="990600"/>
            <a:ext cx="8763000" cy="563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pPr algn="ctr"/>
            <a:r>
              <a:rPr sz="6000">
                <a:solidFill>
                  <a:srgbClr val="FF0000"/>
                </a:solidFill>
                <a:latin typeface="Bookman Old Style" pitchFamily="18" charset="0"/>
                <a:cs typeface="Arial" pitchFamily="34" charset="0"/>
              </a:rPr>
              <a:t/>
            </a:r>
            <a:br>
              <a:rPr sz="6000">
                <a:solidFill>
                  <a:srgbClr val="FF0000"/>
                </a:solidFill>
                <a:latin typeface="Bookman Old Style" pitchFamily="18" charset="0"/>
                <a:cs typeface="Arial" pitchFamily="34" charset="0"/>
              </a:rPr>
            </a:br>
            <a:r>
              <a:rPr sz="6000">
                <a:solidFill>
                  <a:srgbClr val="00B0F0"/>
                </a:solidFill>
                <a:latin typeface="Britannic Bold" pitchFamily="34" charset="0"/>
                <a:cs typeface="Arial" pitchFamily="34" charset="0"/>
              </a:rPr>
              <a:t>Class: IX</a:t>
            </a:r>
            <a:r>
              <a:rPr sz="6000">
                <a:solidFill>
                  <a:srgbClr val="FF0000"/>
                </a:solidFill>
                <a:latin typeface="Britannic Bold" pitchFamily="34" charset="0"/>
                <a:cs typeface="Arial" pitchFamily="34" charset="0"/>
              </a:rPr>
              <a:t/>
            </a:r>
            <a:br>
              <a:rPr sz="6000">
                <a:solidFill>
                  <a:srgbClr val="FF0000"/>
                </a:solidFill>
                <a:latin typeface="Britannic Bold" pitchFamily="34" charset="0"/>
                <a:cs typeface="Arial" pitchFamily="34" charset="0"/>
              </a:rPr>
            </a:br>
            <a:r>
              <a:rPr sz="6000">
                <a:solidFill>
                  <a:srgbClr val="92D050"/>
                </a:solidFill>
                <a:latin typeface="Britannic Bold" pitchFamily="34" charset="0"/>
                <a:cs typeface="Arial" pitchFamily="34" charset="0"/>
              </a:rPr>
              <a:t>MOMENTS</a:t>
            </a:r>
            <a:r>
              <a:rPr lang="en-US" sz="6000" dirty="0">
                <a:solidFill>
                  <a:srgbClr val="92D050"/>
                </a:solidFill>
                <a:latin typeface="Britannic Bold" pitchFamily="34" charset="0"/>
                <a:cs typeface="Arial" pitchFamily="34" charset="0"/>
              </a:rPr>
              <a:t>:</a:t>
            </a:r>
            <a:r>
              <a:rPr sz="6000">
                <a:solidFill>
                  <a:srgbClr val="92D050"/>
                </a:solidFill>
                <a:latin typeface="Britannic Bold" pitchFamily="34" charset="0"/>
                <a:cs typeface="Arial" pitchFamily="34" charset="0"/>
              </a:rPr>
              <a:t/>
            </a:r>
            <a:br>
              <a:rPr sz="6000">
                <a:solidFill>
                  <a:srgbClr val="92D050"/>
                </a:solidFill>
                <a:latin typeface="Britannic Bold" pitchFamily="34" charset="0"/>
                <a:cs typeface="Arial" pitchFamily="34" charset="0"/>
              </a:rPr>
            </a:br>
            <a:r>
              <a:rPr sz="7300">
                <a:solidFill>
                  <a:srgbClr val="C00000"/>
                </a:solidFill>
                <a:latin typeface="Bookman Old Style" pitchFamily="18" charset="0"/>
                <a:cs typeface="Arial" pitchFamily="34" charset="0"/>
              </a:rPr>
              <a:t>The Happy Prince</a:t>
            </a:r>
            <a:endParaRPr lang="en-US" sz="7300" dirty="0">
              <a:solidFill>
                <a:srgbClr val="C00000"/>
              </a:solidFill>
              <a:latin typeface="Bookman Old Style" pitchFamily="18" charset="0"/>
              <a:cs typeface="Arial" pitchFamily="34" charset="0"/>
            </a:endParaRPr>
          </a:p>
        </p:txBody>
      </p:sp>
      <p:sp>
        <p:nvSpPr>
          <p:cNvPr id="3" name="Subtitle 2"/>
          <p:cNvSpPr>
            <a:spLocks noGrp="1"/>
          </p:cNvSpPr>
          <p:nvPr>
            <p:ph type="subTitle" idx="1"/>
          </p:nvPr>
        </p:nvSpPr>
        <p:spPr>
          <a:xfrm>
            <a:off x="0" y="2514600"/>
            <a:ext cx="9144000" cy="4343400"/>
          </a:xfrm>
        </p:spPr>
        <p:txBody>
          <a:bodyPr>
            <a:normAutofit/>
          </a:bodyPr>
          <a:lstStyle/>
          <a:p>
            <a:r>
              <a:rPr lang="en-US" sz="4000" dirty="0">
                <a:solidFill>
                  <a:srgbClr val="FFFF00"/>
                </a:solidFill>
                <a:latin typeface="Arial" pitchFamily="34" charset="0"/>
                <a:cs typeface="Arial" pitchFamily="34" charset="0"/>
              </a:rPr>
              <a:t> By- Oscar Wilde</a:t>
            </a:r>
          </a:p>
        </p:txBody>
      </p:sp>
      <p:pic>
        <p:nvPicPr>
          <p:cNvPr id="1026" name="Picture 2"/>
          <p:cNvPicPr>
            <a:picLocks noChangeAspect="1" noChangeArrowheads="1"/>
          </p:cNvPicPr>
          <p:nvPr/>
        </p:nvPicPr>
        <p:blipFill>
          <a:blip r:embed="rId2"/>
          <a:srcRect/>
          <a:stretch>
            <a:fillRect/>
          </a:stretch>
        </p:blipFill>
        <p:spPr bwMode="auto">
          <a:xfrm>
            <a:off x="5181600" y="3200400"/>
            <a:ext cx="3962400" cy="3657600"/>
          </a:xfrm>
          <a:prstGeom prst="rect">
            <a:avLst/>
          </a:prstGeom>
          <a:noFill/>
          <a:ln w="9525">
            <a:noFill/>
            <a:miter lim="800000"/>
            <a:headEnd/>
            <a:tailEnd/>
          </a:ln>
          <a:effectLst/>
        </p:spPr>
      </p:pic>
      <p:pic>
        <p:nvPicPr>
          <p:cNvPr id="2050" name="Picture 2" descr="C:\Users\user\Downloads\CV_6457069908160.jpg"/>
          <p:cNvPicPr>
            <a:picLocks noChangeAspect="1" noChangeArrowheads="1"/>
          </p:cNvPicPr>
          <p:nvPr/>
        </p:nvPicPr>
        <p:blipFill>
          <a:blip r:embed="rId3"/>
          <a:srcRect/>
          <a:stretch>
            <a:fillRect/>
          </a:stretch>
        </p:blipFill>
        <p:spPr bwMode="auto">
          <a:xfrm>
            <a:off x="0" y="2489416"/>
            <a:ext cx="5181600" cy="43685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3429000" cy="1008888"/>
          </a:xfrm>
        </p:spPr>
        <p:txBody>
          <a:bodyPr/>
          <a:lstStyle/>
          <a:p>
            <a:pPr algn="ctr"/>
            <a:r>
              <a:rPr lang="en-US" b="1" dirty="0" smtClean="0">
                <a:solidFill>
                  <a:srgbClr val="7030A0"/>
                </a:solidFill>
                <a:latin typeface="Lucida Calligraphy" pitchFamily="66" charset="0"/>
              </a:rPr>
              <a:t>Content: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sz="2800" dirty="0" smtClean="0"/>
              <a:t> </a:t>
            </a:r>
            <a:r>
              <a:rPr lang="en-US" sz="2800" b="1" dirty="0" smtClean="0">
                <a:solidFill>
                  <a:srgbClr val="002060"/>
                </a:solidFill>
                <a:latin typeface="Bookman Old Style" pitchFamily="18" charset="0"/>
              </a:rPr>
              <a:t>1)</a:t>
            </a:r>
            <a:r>
              <a:rPr lang="en-US" sz="2400" dirty="0" smtClean="0">
                <a:solidFill>
                  <a:srgbClr val="002060"/>
                </a:solidFill>
                <a:latin typeface="Bookman Old Style" pitchFamily="18" charset="0"/>
              </a:rPr>
              <a:t> </a:t>
            </a:r>
            <a:r>
              <a:rPr lang="en-US" sz="2800" b="1" dirty="0" smtClean="0">
                <a:solidFill>
                  <a:srgbClr val="002060"/>
                </a:solidFill>
                <a:latin typeface="Bookman Old Style" pitchFamily="18" charset="0"/>
              </a:rPr>
              <a:t>Précis of The Happy Prince</a:t>
            </a:r>
          </a:p>
          <a:p>
            <a:pPr>
              <a:buFont typeface="Wingdings" pitchFamily="2" charset="2"/>
              <a:buChar char="Ø"/>
            </a:pPr>
            <a:r>
              <a:rPr lang="en-US" sz="2800" b="1" dirty="0" smtClean="0">
                <a:solidFill>
                  <a:srgbClr val="002060"/>
                </a:solidFill>
                <a:latin typeface="Bookman Old Style" pitchFamily="18" charset="0"/>
              </a:rPr>
              <a:t>2) </a:t>
            </a:r>
            <a:r>
              <a:rPr lang="mr-IN" sz="2800" b="1" dirty="0" smtClean="0">
                <a:solidFill>
                  <a:srgbClr val="002060"/>
                </a:solidFill>
                <a:latin typeface="Bookman Old Style" pitchFamily="18" charset="0"/>
              </a:rPr>
              <a:t>Critical Analysis of the Story</a:t>
            </a:r>
            <a:endParaRPr lang="en-US" sz="2800" b="1" dirty="0" smtClean="0">
              <a:solidFill>
                <a:srgbClr val="002060"/>
              </a:solidFill>
              <a:latin typeface="Bookman Old Style" pitchFamily="18" charset="0"/>
            </a:endParaRPr>
          </a:p>
          <a:p>
            <a:pPr>
              <a:buFont typeface="Wingdings" pitchFamily="2" charset="2"/>
              <a:buChar char="Ø"/>
            </a:pPr>
            <a:r>
              <a:rPr lang="en-US" sz="2800" b="1" dirty="0" smtClean="0">
                <a:solidFill>
                  <a:srgbClr val="002060"/>
                </a:solidFill>
                <a:latin typeface="Bookman Old Style" pitchFamily="18" charset="0"/>
              </a:rPr>
              <a:t>3) The happy Prince an allegory</a:t>
            </a:r>
          </a:p>
          <a:p>
            <a:pPr>
              <a:buFont typeface="Wingdings" pitchFamily="2" charset="2"/>
              <a:buChar char="Ø"/>
            </a:pPr>
            <a:r>
              <a:rPr lang="en-US" sz="2800" b="1" dirty="0" smtClean="0">
                <a:solidFill>
                  <a:srgbClr val="002060"/>
                </a:solidFill>
                <a:latin typeface="Bookman Old Style" pitchFamily="18" charset="0"/>
              </a:rPr>
              <a:t>4) Literary Devices:</a:t>
            </a:r>
          </a:p>
          <a:p>
            <a:pPr>
              <a:buNone/>
            </a:pPr>
            <a:r>
              <a:rPr lang="en-US" sz="2800" b="1" dirty="0" smtClean="0">
                <a:solidFill>
                  <a:srgbClr val="00B0F0"/>
                </a:solidFill>
                <a:latin typeface="Bookman Old Style" pitchFamily="18" charset="0"/>
              </a:rPr>
              <a:t>      </a:t>
            </a:r>
            <a:r>
              <a:rPr lang="en-US" sz="2800" b="1" dirty="0" err="1" smtClean="0">
                <a:solidFill>
                  <a:srgbClr val="00B0F0"/>
                </a:solidFill>
                <a:latin typeface="Bookman Old Style" pitchFamily="18" charset="0"/>
              </a:rPr>
              <a:t>i</a:t>
            </a:r>
            <a:r>
              <a:rPr lang="en-US" sz="2800" b="1" dirty="0" smtClean="0">
                <a:solidFill>
                  <a:srgbClr val="00B0F0"/>
                </a:solidFill>
                <a:latin typeface="Bookman Old Style" pitchFamily="18" charset="0"/>
              </a:rPr>
              <a:t>) Figures of speech</a:t>
            </a:r>
          </a:p>
          <a:p>
            <a:pPr>
              <a:buNone/>
            </a:pPr>
            <a:r>
              <a:rPr lang="en-US" sz="2800" b="1" dirty="0" smtClean="0">
                <a:solidFill>
                  <a:srgbClr val="00B0F0"/>
                </a:solidFill>
                <a:latin typeface="Bookman Old Style" pitchFamily="18" charset="0"/>
              </a:rPr>
              <a:t>     ii) Symbolic Character</a:t>
            </a:r>
          </a:p>
          <a:p>
            <a:pPr>
              <a:buNone/>
            </a:pPr>
            <a:r>
              <a:rPr lang="en-US" sz="2800" b="1" dirty="0" smtClean="0">
                <a:solidFill>
                  <a:srgbClr val="00B0F0"/>
                </a:solidFill>
                <a:latin typeface="Bookman Old Style" pitchFamily="18" charset="0"/>
              </a:rPr>
              <a:t>    </a:t>
            </a:r>
            <a:r>
              <a:rPr lang="en-US" sz="2800" b="1" dirty="0" smtClean="0">
                <a:solidFill>
                  <a:srgbClr val="00B0F0"/>
                </a:solidFill>
                <a:latin typeface="Bookman Old Style" pitchFamily="18" charset="0"/>
              </a:rPr>
              <a:t>iii) Symbolic </a:t>
            </a:r>
            <a:r>
              <a:rPr lang="en-US" sz="2800" b="1" dirty="0" smtClean="0">
                <a:solidFill>
                  <a:srgbClr val="00B0F0"/>
                </a:solidFill>
                <a:latin typeface="Bookman Old Style" pitchFamily="18" charset="0"/>
              </a:rPr>
              <a:t>Title</a:t>
            </a:r>
          </a:p>
          <a:p>
            <a:pPr>
              <a:buNone/>
            </a:pPr>
            <a:r>
              <a:rPr lang="en-US" sz="2800" b="1" dirty="0" smtClean="0">
                <a:solidFill>
                  <a:srgbClr val="00B0F0"/>
                </a:solidFill>
                <a:latin typeface="Bookman Old Style" pitchFamily="18" charset="0"/>
              </a:rPr>
              <a:t>    iv) Fairy Tale or Fiction</a:t>
            </a:r>
          </a:p>
          <a:p>
            <a:pPr>
              <a:buNone/>
            </a:pPr>
            <a:r>
              <a:rPr lang="en-US" sz="2800" b="1" dirty="0" smtClean="0">
                <a:solidFill>
                  <a:srgbClr val="00B0F0"/>
                </a:solidFill>
                <a:latin typeface="Bookman Old Style" pitchFamily="18" charset="0"/>
              </a:rPr>
              <a:t>     v) Irony</a:t>
            </a:r>
          </a:p>
          <a:p>
            <a:pPr>
              <a:buNone/>
            </a:pPr>
            <a:r>
              <a:rPr lang="en-US" sz="2800" b="1" dirty="0" smtClean="0">
                <a:solidFill>
                  <a:srgbClr val="00B0F0"/>
                </a:solidFill>
                <a:latin typeface="Bookman Old Style" pitchFamily="18" charset="0"/>
              </a:rPr>
              <a:t>   </a:t>
            </a:r>
            <a:r>
              <a:rPr lang="en-US" sz="2800" b="1" dirty="0" smtClean="0">
                <a:solidFill>
                  <a:srgbClr val="00B0F0"/>
                </a:solidFill>
                <a:latin typeface="Bookman Old Style" pitchFamily="18" charset="0"/>
              </a:rPr>
              <a:t> </a:t>
            </a:r>
            <a:r>
              <a:rPr lang="en-US" sz="2800" b="1" dirty="0" smtClean="0">
                <a:solidFill>
                  <a:srgbClr val="00B0F0"/>
                </a:solidFill>
                <a:latin typeface="Bookman Old Style" pitchFamily="18" charset="0"/>
              </a:rPr>
              <a:t>vi) Satire</a:t>
            </a:r>
          </a:p>
          <a:p>
            <a:pPr>
              <a:buNone/>
            </a:pPr>
            <a:r>
              <a:rPr lang="en-US" sz="2800" b="1" dirty="0" smtClean="0">
                <a:latin typeface="Bookman Old Style" pitchFamily="18" charset="0"/>
              </a:rPr>
              <a:t>     </a:t>
            </a:r>
          </a:p>
          <a:p>
            <a:pPr>
              <a:buNone/>
            </a:pPr>
            <a:endParaRPr lang="en-US" sz="2800" b="1" dirty="0" smtClean="0">
              <a:latin typeface="Bookman Old Style" pitchFamily="18" charset="0"/>
            </a:endParaRPr>
          </a:p>
          <a:p>
            <a:pPr>
              <a:buFont typeface="Wingdings" pitchFamily="2" charset="2"/>
              <a:buChar char="Ø"/>
            </a:pPr>
            <a:endParaRPr lang="en-US" sz="2800" b="1" dirty="0" smtClean="0">
              <a:latin typeface="Bookman Old Style" pitchFamily="18" charset="0"/>
            </a:endParaRPr>
          </a:p>
          <a:p>
            <a:pPr>
              <a:buFont typeface="Wingdings" pitchFamily="2" charset="2"/>
              <a:buChar char="Ø"/>
            </a:pPr>
            <a:endParaRPr lang="en-US" sz="2800" b="1" dirty="0" smtClean="0">
              <a:latin typeface="Bookman Old Style" pitchFamily="18" charset="0"/>
            </a:endParaRPr>
          </a:p>
          <a:p>
            <a:pPr>
              <a:buFont typeface="Wingdings" pitchFamily="2" charset="2"/>
              <a:buChar char="Ø"/>
            </a:pPr>
            <a:endParaRPr lang="en-US" sz="2800" b="1" dirty="0" smtClean="0">
              <a:latin typeface="Bookman Old Style" pitchFamily="18" charset="0"/>
            </a:endParaRPr>
          </a:p>
          <a:p>
            <a:pPr>
              <a:buFont typeface="Wingdings" pitchFamily="2" charset="2"/>
              <a:buChar char="Ø"/>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096000" cy="8382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b="1" dirty="0"/>
              <a:t> </a:t>
            </a:r>
            <a:r>
              <a:rPr lang="en-US" dirty="0"/>
              <a:t/>
            </a:r>
            <a:br>
              <a:rPr lang="en-US" dirty="0"/>
            </a:br>
            <a:r>
              <a:rPr lang="en-US" dirty="0"/>
              <a:t/>
            </a:r>
            <a:br>
              <a:rPr lang="en-US" dirty="0"/>
            </a:br>
            <a:r>
              <a:rPr lang="en-US" b="1" dirty="0"/>
              <a:t>  </a:t>
            </a:r>
            <a:r>
              <a:rPr lang="en-US" dirty="0"/>
              <a:t/>
            </a:r>
            <a:br>
              <a:rPr lang="en-US" dirty="0"/>
            </a:br>
            <a:r>
              <a:rPr lang="en-US" dirty="0"/>
              <a:t/>
            </a:r>
            <a:br>
              <a:rPr lang="en-US" dirty="0"/>
            </a:br>
            <a:r>
              <a:rPr lang="en-US" b="1" dirty="0"/>
              <a:t>  </a:t>
            </a:r>
            <a:r>
              <a:rPr lang="en-US" dirty="0"/>
              <a:t/>
            </a:r>
            <a:br>
              <a:rPr lang="en-US" dirty="0"/>
            </a:br>
            <a:r>
              <a:rPr lang="en-US" dirty="0"/>
              <a:t/>
            </a:r>
            <a:br>
              <a:rPr lang="en-US" dirty="0"/>
            </a:br>
            <a:r>
              <a:rPr lang="en-US" dirty="0"/>
              <a:t> </a:t>
            </a:r>
            <a:r>
              <a:rPr lang="en-US" b="1" dirty="0"/>
              <a:t> </a:t>
            </a:r>
            <a:r>
              <a:rPr lang="en-US" dirty="0"/>
              <a:t/>
            </a:r>
            <a:br>
              <a:rPr lang="en-US" dirty="0"/>
            </a:br>
            <a:r>
              <a:rPr lang="en-US" dirty="0"/>
              <a:t/>
            </a:r>
            <a:br>
              <a:rPr lang="en-US" dirty="0"/>
            </a:br>
            <a:r>
              <a:rPr lang="en-US" b="1" dirty="0"/>
              <a:t> </a:t>
            </a:r>
            <a:r>
              <a:rPr lang="en-US" dirty="0"/>
              <a:t/>
            </a:r>
            <a:br>
              <a:rPr lang="en-US" dirty="0"/>
            </a:br>
            <a:r>
              <a:rPr lang="en-US" sz="1400" dirty="0">
                <a:latin typeface="Bookman Old Style" pitchFamily="18" charset="0"/>
              </a:rPr>
              <a:t/>
            </a:r>
            <a:br>
              <a:rPr lang="en-US" sz="1400" dirty="0">
                <a:latin typeface="Bookman Old Style" pitchFamily="18" charset="0"/>
              </a:rPr>
            </a:br>
            <a:r>
              <a:rPr lang="en-US" sz="1400" dirty="0">
                <a:latin typeface="Bookman Old Style" pitchFamily="18" charset="0"/>
              </a:rPr>
              <a:t/>
            </a:r>
            <a:br>
              <a:rPr lang="en-US" sz="1400" dirty="0">
                <a:latin typeface="Bookman Old Style" pitchFamily="18" charset="0"/>
              </a:rPr>
            </a:br>
            <a:r>
              <a:rPr lang="en-US" sz="1400" dirty="0">
                <a:latin typeface="Bookman Old Style" pitchFamily="18" charset="0"/>
              </a:rPr>
              <a:t/>
            </a:r>
            <a:br>
              <a:rPr lang="en-US" sz="1400" dirty="0">
                <a:latin typeface="Bookman Old Style" pitchFamily="18" charset="0"/>
              </a:rPr>
            </a:br>
            <a:r>
              <a:rPr lang="en-US" sz="1400" dirty="0">
                <a:latin typeface="Bookman Old Style" pitchFamily="18" charset="0"/>
              </a:rPr>
              <a:t/>
            </a:r>
            <a:br>
              <a:rPr lang="en-US" sz="1400" dirty="0">
                <a:latin typeface="Bookman Old Style" pitchFamily="18" charset="0"/>
              </a:rPr>
            </a:br>
            <a:r>
              <a:rPr lang="en-US" sz="1400" dirty="0">
                <a:latin typeface="Bookman Old Style" pitchFamily="18" charset="0"/>
              </a:rPr>
              <a:t>         </a:t>
            </a:r>
            <a:r>
              <a:rPr lang="en-US" sz="2800" dirty="0"/>
              <a:t/>
            </a:r>
            <a:br>
              <a:rPr lang="en-US" sz="2800" dirty="0"/>
            </a:br>
            <a:r>
              <a:rPr lang="en-US" sz="2800" dirty="0"/>
              <a:t>    </a:t>
            </a:r>
            <a:r>
              <a:rPr lang="en-US" sz="3200" b="1" dirty="0" smtClean="0">
                <a:latin typeface="Bookman Old Style" pitchFamily="18" charset="0"/>
              </a:rPr>
              <a:t>Précis </a:t>
            </a:r>
            <a:r>
              <a:rPr lang="en-US" sz="3200" b="1" dirty="0">
                <a:latin typeface="Bookman Old Style" pitchFamily="18" charset="0"/>
              </a:rPr>
              <a:t>of The Happy Prince:</a:t>
            </a:r>
            <a:r>
              <a:rPr lang="en-US" sz="3200" dirty="0">
                <a:latin typeface="Bookman Old Style" pitchFamily="18" charset="0"/>
              </a:rPr>
              <a:t/>
            </a:r>
            <a:br>
              <a:rPr lang="en-US" sz="3200" dirty="0">
                <a:latin typeface="Bookman Old Style" pitchFamily="18" charset="0"/>
              </a:rPr>
            </a:br>
            <a:endParaRPr lang="en-US" sz="3100" dirty="0">
              <a:latin typeface="Bookman Old Style" pitchFamily="18" charset="0"/>
            </a:endParaRPr>
          </a:p>
        </p:txBody>
      </p:sp>
      <p:sp>
        <p:nvSpPr>
          <p:cNvPr id="3" name="Content Placeholder 2"/>
          <p:cNvSpPr>
            <a:spLocks noGrp="1"/>
          </p:cNvSpPr>
          <p:nvPr>
            <p:ph idx="1"/>
          </p:nvPr>
        </p:nvSpPr>
        <p:spPr>
          <a:xfrm>
            <a:off x="381000" y="1752600"/>
            <a:ext cx="8534400" cy="4953000"/>
          </a:xfrm>
        </p:spPr>
        <p:style>
          <a:lnRef idx="1">
            <a:schemeClr val="accent3"/>
          </a:lnRef>
          <a:fillRef idx="2">
            <a:schemeClr val="accent3"/>
          </a:fillRef>
          <a:effectRef idx="1">
            <a:schemeClr val="accent3"/>
          </a:effectRef>
          <a:fontRef idx="minor">
            <a:schemeClr val="dk1"/>
          </a:fontRef>
        </p:style>
        <p:txBody>
          <a:bodyPr>
            <a:noAutofit/>
          </a:bodyPr>
          <a:lstStyle/>
          <a:p>
            <a:r>
              <a:rPr lang="en-US" sz="1800" dirty="0">
                <a:latin typeface="Bookman Old Style" pitchFamily="18" charset="0"/>
              </a:rPr>
              <a:t>In a town full of suffering poor people, a swallow who was left behind after his flock flew off to Egypt for the winter. The bird meets the statue of the late "Happy Prince" who in reality has never experienced true sorrow, for he lived in a palace where sorrow was not allowed to enter. Viewing various scenes of people suffering in poverty from his tall monument, the Happy Prince asks the swallow to take the ruby from his hilt, the sapphires from his eyes, and the gold leaf covering his body to give to the poor. As the winter comes and the Happy Prince is stripped of all of his beauty, his lead heart breaks when the swallow dies as a result of his selfless deeds and severe cold. The people, unaware of their good deeds, take the statue down from the pillar due to its shabbiness (intending to replace it with one of the Mayors), and the metal melted in a furnace, leaving behind the broken heart and the dead swallow; they are thrown in a dust heap. These are taken up to heaven by an angel that has deemed them the two most precious things in the city. This is affirmed by God, and they live forever in his "city of gold“ and garden of paradise.</a:t>
            </a:r>
          </a:p>
          <a:p>
            <a:pPr>
              <a:buNone/>
            </a:pPr>
            <a:r>
              <a:rPr lang="en-US" sz="1800" dirty="0">
                <a:latin typeface="Bookman Old Style" pitchFamily="18" charset="0"/>
              </a:rPr>
              <a:t/>
            </a:r>
            <a:br>
              <a:rPr lang="en-US" sz="1800" dirty="0">
                <a:latin typeface="Bookman Old Style" pitchFamily="18" charset="0"/>
              </a:rPr>
            </a:br>
            <a:endParaRPr lang="en-US" sz="1800" dirty="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mr-IN" dirty="0">
                <a:solidFill>
                  <a:schemeClr val="tx1"/>
                </a:solidFill>
                <a:latin typeface="Bookman Old Style" panose="02050604050505020204" pitchFamily="18" charset="0"/>
              </a:rPr>
              <a:t>Critical Analysis of the Story:</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a:t>“The Happy Prince,” by Oscar Wilde is about an initially self-centered Swallow. He Meets the statue of The Happy Prince, while on his hunt for shelter for the night as he settles down at his feet. Throughout the story, we notice the Swallow helping the Happy Prince and distributing his jewels and gold throughout the city. The prince with the help of the Swallow trying to make civilians happier and healthier. Thus, masking the true ugliness that resides there. What drew us to Wilde’s story is the change that we see in both characters. While in the beginning of the story the Swallow only thought about himself, we see him feeling pity for the statue of the Prince. Likewise, we know that the Prince, when he was alive, never saw the truth of the city which he lived in, only the riches that he was brought up with. Most of the people see the relationship formed between the Swallow and the Happy Prince as making both characters less selfish.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400" b="1" dirty="0">
                <a:latin typeface="Bookman Old Style" pitchFamily="18" charset="0"/>
              </a:rPr>
              <a:t>The happy Prince an allegory:</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US" sz="1800" dirty="0">
              <a:latin typeface="Bookman Old Style" pitchFamily="18" charset="0"/>
            </a:endParaRPr>
          </a:p>
          <a:p>
            <a:pPr>
              <a:buFont typeface="Wingdings" pitchFamily="2" charset="2"/>
              <a:buChar char="Ø"/>
            </a:pPr>
            <a:r>
              <a:rPr lang="en-US" sz="2000" dirty="0">
                <a:latin typeface="Arial" pitchFamily="34" charset="0"/>
                <a:cs typeface="Arial" pitchFamily="34" charset="0"/>
              </a:rPr>
              <a:t>An allegory is a story or poem which can be interpreted to reveal a hidden meaning.</a:t>
            </a:r>
          </a:p>
          <a:p>
            <a:pPr>
              <a:buFont typeface="Wingdings" pitchFamily="2" charset="2"/>
              <a:buChar char="Ø"/>
            </a:pPr>
            <a:r>
              <a:rPr lang="en-US" sz="2000" dirty="0">
                <a:latin typeface="Arial" pitchFamily="34" charset="0"/>
                <a:cs typeface="Arial" pitchFamily="34" charset="0"/>
              </a:rPr>
              <a:t>The story has social, religious and political allegory at many levels. </a:t>
            </a:r>
          </a:p>
          <a:p>
            <a:pPr>
              <a:buFont typeface="Wingdings" pitchFamily="2" charset="2"/>
              <a:buChar char="Ø"/>
            </a:pPr>
            <a:r>
              <a:rPr lang="en-US" sz="2000" dirty="0">
                <a:latin typeface="Arial" pitchFamily="34" charset="0"/>
                <a:cs typeface="Arial" pitchFamily="34" charset="0"/>
              </a:rPr>
              <a:t>The kind heart of the little Swallow allegorically represents the true follower of Christ.</a:t>
            </a:r>
          </a:p>
          <a:p>
            <a:pPr>
              <a:buFont typeface="Wingdings" pitchFamily="2" charset="2"/>
              <a:buChar char="Ø"/>
            </a:pPr>
            <a:r>
              <a:rPr lang="en-US" sz="2000" dirty="0">
                <a:latin typeface="Arial" pitchFamily="34" charset="0"/>
                <a:cs typeface="Arial" pitchFamily="34" charset="0"/>
              </a:rPr>
              <a:t>The use of word “paradise” is a clear Christian idea and belief that God will reward those who following His teachings, will be rewarded paradise in return.</a:t>
            </a:r>
          </a:p>
          <a:p>
            <a:pPr>
              <a:buFont typeface="Wingdings" pitchFamily="2" charset="2"/>
              <a:buChar char="Ø"/>
            </a:pPr>
            <a:r>
              <a:rPr lang="en-US" sz="2000" dirty="0">
                <a:latin typeface="Arial" pitchFamily="34" charset="0"/>
                <a:cs typeface="Arial" pitchFamily="34" charset="0"/>
              </a:rPr>
              <a:t>Oscar Wilde has used word </a:t>
            </a:r>
            <a:r>
              <a:rPr lang="en-US" sz="2000" dirty="0" smtClean="0">
                <a:latin typeface="Arial" pitchFamily="34" charset="0"/>
                <a:cs typeface="Arial" pitchFamily="34" charset="0"/>
              </a:rPr>
              <a:t>“Command” instead </a:t>
            </a:r>
            <a:r>
              <a:rPr lang="en-US" sz="2000" dirty="0">
                <a:latin typeface="Arial" pitchFamily="34" charset="0"/>
                <a:cs typeface="Arial" pitchFamily="34" charset="0"/>
              </a:rPr>
              <a:t>of “order” this very word “Command” has been mentioned in Bible many times.</a:t>
            </a:r>
          </a:p>
          <a:p>
            <a:pPr>
              <a:buFont typeface="Wingdings" pitchFamily="2" charset="2"/>
              <a:buChar char="Ø"/>
            </a:pPr>
            <a:endParaRPr lang="en-US" sz="1800" dirty="0">
              <a:latin typeface="Bookman Old Style" pitchFamily="18" charset="0"/>
            </a:endParaRPr>
          </a:p>
          <a:p>
            <a:pPr>
              <a:buNone/>
            </a:pPr>
            <a:endParaRPr lang="en-US" sz="1800"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5562600" cy="1371600"/>
          </a:xfrm>
        </p:spPr>
        <p:style>
          <a:lnRef idx="0">
            <a:schemeClr val="accent2"/>
          </a:lnRef>
          <a:fillRef idx="3">
            <a:schemeClr val="accent2"/>
          </a:fillRef>
          <a:effectRef idx="3">
            <a:schemeClr val="accent2"/>
          </a:effectRef>
          <a:fontRef idx="minor">
            <a:schemeClr val="lt1"/>
          </a:fontRef>
        </p:style>
        <p:txBody>
          <a:bodyPr>
            <a:normAutofit/>
          </a:bodyPr>
          <a:lstStyle/>
          <a:p>
            <a:pPr algn="ctr">
              <a:buFont typeface="Wingdings" pitchFamily="2" charset="2"/>
              <a:buChar char="v"/>
            </a:pPr>
            <a:r>
              <a:rPr lang="en-US" sz="3600" b="1" dirty="0">
                <a:solidFill>
                  <a:srgbClr val="C00000"/>
                </a:solidFill>
                <a:latin typeface="Bookman Old Style" pitchFamily="18" charset="0"/>
              </a:rPr>
              <a:t>LITERARY DEVICES:</a:t>
            </a:r>
            <a:r>
              <a:rPr lang="en-US" sz="3600" b="1" dirty="0">
                <a:solidFill>
                  <a:srgbClr val="FFFF00"/>
                </a:solidFill>
                <a:latin typeface="Bookman Old Style" pitchFamily="18" charset="0"/>
              </a:rPr>
              <a:t/>
            </a:r>
            <a:br>
              <a:rPr lang="en-US" sz="3600" b="1" dirty="0">
                <a:solidFill>
                  <a:srgbClr val="FFFF00"/>
                </a:solidFill>
                <a:latin typeface="Bookman Old Style" pitchFamily="18" charset="0"/>
              </a:rPr>
            </a:br>
            <a:r>
              <a:rPr lang="en-US" sz="3600" b="1" dirty="0" err="1">
                <a:solidFill>
                  <a:srgbClr val="FFFF00"/>
                </a:solidFill>
                <a:latin typeface="Bookman Old Style" pitchFamily="18" charset="0"/>
              </a:rPr>
              <a:t>i</a:t>
            </a:r>
            <a:r>
              <a:rPr lang="en-US" sz="3600" b="1" dirty="0">
                <a:solidFill>
                  <a:srgbClr val="FFFF00"/>
                </a:solidFill>
                <a:latin typeface="Bookman Old Style" pitchFamily="18" charset="0"/>
              </a:rPr>
              <a:t>) Figures of speech:</a:t>
            </a:r>
            <a:endParaRPr lang="en-US" sz="3600" dirty="0">
              <a:solidFill>
                <a:srgbClr val="FFFF00"/>
              </a:solidFill>
            </a:endParaRPr>
          </a:p>
        </p:txBody>
      </p:sp>
      <p:sp>
        <p:nvSpPr>
          <p:cNvPr id="3" name="Content Placeholder 2"/>
          <p:cNvSpPr>
            <a:spLocks noGrp="1"/>
          </p:cNvSpPr>
          <p:nvPr>
            <p:ph sz="half" idx="1"/>
          </p:nvPr>
        </p:nvSpPr>
        <p:spPr>
          <a:xfrm>
            <a:off x="457200" y="2590799"/>
            <a:ext cx="4038600" cy="3764125"/>
          </a:xfrm>
        </p:spPr>
        <p:style>
          <a:lnRef idx="1">
            <a:schemeClr val="accent4"/>
          </a:lnRef>
          <a:fillRef idx="2">
            <a:schemeClr val="accent4"/>
          </a:fillRef>
          <a:effectRef idx="1">
            <a:schemeClr val="accent4"/>
          </a:effectRef>
          <a:fontRef idx="minor">
            <a:schemeClr val="dk1"/>
          </a:fontRef>
        </p:style>
        <p:txBody>
          <a:bodyPr>
            <a:normAutofit fontScale="40000" lnSpcReduction="20000"/>
          </a:bodyPr>
          <a:lstStyle/>
          <a:p>
            <a:pPr>
              <a:buFont typeface="Wingdings" pitchFamily="2" charset="2"/>
              <a:buChar char="v"/>
            </a:pPr>
            <a:r>
              <a:rPr lang="en-US" sz="5900" b="1" dirty="0">
                <a:solidFill>
                  <a:srgbClr val="7030A0"/>
                </a:solidFill>
              </a:rPr>
              <a:t>Personification: </a:t>
            </a:r>
          </a:p>
          <a:p>
            <a:pPr>
              <a:buFont typeface="Wingdings" pitchFamily="2" charset="2"/>
              <a:buChar char="v"/>
            </a:pPr>
            <a:r>
              <a:rPr lang="en-US" sz="4500" dirty="0">
                <a:latin typeface="Bookman Old Style" pitchFamily="18" charset="0"/>
              </a:rPr>
              <a:t>The writer personified the statue of the happy prince and swallow, as living human beings. They talk with each other like human beings because they feel the misery of the living people which human being is ignoring </a:t>
            </a:r>
            <a:r>
              <a:rPr lang="en-US" sz="4500" dirty="0" smtClean="0">
                <a:latin typeface="Bookman Old Style" pitchFamily="18" charset="0"/>
              </a:rPr>
              <a:t>(e.g. The </a:t>
            </a:r>
            <a:r>
              <a:rPr lang="en-US" sz="4500" dirty="0">
                <a:latin typeface="Bookman Old Style" pitchFamily="18" charset="0"/>
              </a:rPr>
              <a:t>mayor and the </a:t>
            </a:r>
            <a:r>
              <a:rPr lang="en-US" sz="4500" dirty="0" err="1" smtClean="0">
                <a:latin typeface="Bookman Old Style" pitchFamily="18" charset="0"/>
              </a:rPr>
              <a:t>councillors</a:t>
            </a:r>
            <a:r>
              <a:rPr lang="en-US" sz="4500" dirty="0">
                <a:latin typeface="Bookman Old Style" pitchFamily="18" charset="0"/>
              </a:rPr>
              <a:t>).</a:t>
            </a:r>
          </a:p>
          <a:p>
            <a:pPr>
              <a:buNone/>
            </a:pPr>
            <a:endParaRPr lang="en-US" sz="2900" dirty="0">
              <a:latin typeface="Bookman Old Style" pitchFamily="18" charset="0"/>
            </a:endParaRPr>
          </a:p>
        </p:txBody>
      </p:sp>
      <p:sp>
        <p:nvSpPr>
          <p:cNvPr id="4" name="Content Placeholder 3"/>
          <p:cNvSpPr>
            <a:spLocks noGrp="1"/>
          </p:cNvSpPr>
          <p:nvPr>
            <p:ph sz="half" idx="2"/>
          </p:nvPr>
        </p:nvSpPr>
        <p:spPr>
          <a:xfrm>
            <a:off x="4648200" y="2590799"/>
            <a:ext cx="4038600" cy="3764125"/>
          </a:xfrm>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a:buFont typeface="Wingdings" pitchFamily="2" charset="2"/>
              <a:buChar char="v"/>
            </a:pPr>
            <a:r>
              <a:rPr lang="en-US" sz="5900" b="1" dirty="0">
                <a:solidFill>
                  <a:srgbClr val="FF0000"/>
                </a:solidFill>
                <a:latin typeface="Bookman Old Style" pitchFamily="18" charset="0"/>
              </a:rPr>
              <a:t>Simile: </a:t>
            </a:r>
            <a:endParaRPr lang="en-US" sz="5900" b="1" dirty="0">
              <a:solidFill>
                <a:schemeClr val="bg1"/>
              </a:solidFill>
              <a:latin typeface="Bookman Old Style" pitchFamily="18" charset="0"/>
            </a:endParaRPr>
          </a:p>
          <a:p>
            <a:pPr>
              <a:buFont typeface="Wingdings" pitchFamily="2" charset="2"/>
              <a:buChar char="v"/>
            </a:pPr>
            <a:r>
              <a:rPr lang="en-US" sz="4000" dirty="0">
                <a:latin typeface="Bookman Old Style" pitchFamily="18" charset="0"/>
              </a:rPr>
              <a:t>His hands are like withered leaves.”</a:t>
            </a:r>
          </a:p>
          <a:p>
            <a:pPr>
              <a:buFont typeface="Wingdings" pitchFamily="2" charset="2"/>
              <a:buChar char="v"/>
            </a:pPr>
            <a:r>
              <a:rPr lang="en-US" sz="4000" dirty="0">
                <a:latin typeface="Bookman Old Style" pitchFamily="18" charset="0"/>
              </a:rPr>
              <a:t>“Lips are red as pomegranate.”</a:t>
            </a:r>
          </a:p>
          <a:p>
            <a:pPr>
              <a:buFont typeface="Wingdings" pitchFamily="2" charset="2"/>
              <a:buChar char="v"/>
            </a:pPr>
            <a:r>
              <a:rPr lang="en-US" sz="4000" dirty="0">
                <a:latin typeface="Bookman Old Style" pitchFamily="18" charset="0"/>
              </a:rPr>
              <a:t>“As blue as the great sea.” </a:t>
            </a:r>
          </a:p>
          <a:p>
            <a:pPr>
              <a:buFont typeface="Wingdings" pitchFamily="2" charset="2"/>
              <a:buChar char="v"/>
            </a:pPr>
            <a:r>
              <a:rPr lang="en-US" sz="4000" dirty="0">
                <a:latin typeface="Bookman Old Style" pitchFamily="18" charset="0"/>
              </a:rPr>
              <a:t>“Who is as black as ebony”</a:t>
            </a:r>
            <a:endParaRPr lang="mr-IN" sz="4000" dirty="0">
              <a:latin typeface="Bookman Old Style" pitchFamily="18" charset="0"/>
            </a:endParaRPr>
          </a:p>
          <a:p>
            <a:pPr>
              <a:buFont typeface="Wingdings" pitchFamily="2" charset="2"/>
              <a:buChar char="v"/>
            </a:pPr>
            <a:r>
              <a:rPr lang="en-US" sz="4000" dirty="0">
                <a:latin typeface="Bookman Old Style" pitchFamily="18" charset="0"/>
              </a:rPr>
              <a:t>Wilde has set different visions or visual Imagery  as: ‘the streets looked as if they were made of silver, they were so bright, and glistering ………,</a:t>
            </a:r>
            <a:endParaRPr lang="mr-IN" sz="4000" dirty="0">
              <a:latin typeface="Bookman Old Style" pitchFamily="18" charset="0"/>
            </a:endParaRPr>
          </a:p>
          <a:p>
            <a:pPr>
              <a:buFont typeface="Wingdings" pitchFamily="2" charset="2"/>
              <a:buChar char="v"/>
            </a:pPr>
            <a:r>
              <a:rPr lang="en-US" sz="5000" b="1" dirty="0">
                <a:solidFill>
                  <a:schemeClr val="accent1"/>
                </a:solidFill>
                <a:latin typeface="Bookman Old Style" pitchFamily="18" charset="0"/>
              </a:rPr>
              <a:t>Aliteration:</a:t>
            </a:r>
            <a:r>
              <a:rPr lang="en-US" sz="3800" dirty="0">
                <a:solidFill>
                  <a:srgbClr val="FF0000"/>
                </a:solidFill>
                <a:latin typeface="Bookman Old Style" pitchFamily="18" charset="0"/>
              </a:rPr>
              <a:t> </a:t>
            </a:r>
            <a:endParaRPr lang="mr-IN" sz="3800" dirty="0">
              <a:solidFill>
                <a:srgbClr val="FF0000"/>
              </a:solidFill>
              <a:latin typeface="Bookman Old Style" pitchFamily="18" charset="0"/>
            </a:endParaRPr>
          </a:p>
          <a:p>
            <a:pPr marL="0" indent="0">
              <a:buNone/>
            </a:pPr>
            <a:r>
              <a:rPr lang="mr-IN" sz="4000" dirty="0">
                <a:solidFill>
                  <a:schemeClr val="tx1"/>
                </a:solidFill>
                <a:latin typeface="Bookman Old Style" pitchFamily="18" charset="0"/>
              </a:rPr>
              <a:t>T</a:t>
            </a:r>
            <a:r>
              <a:rPr lang="en-US" sz="4000" dirty="0">
                <a:solidFill>
                  <a:schemeClr val="tx1"/>
                </a:solidFill>
                <a:latin typeface="Bookman Old Style" pitchFamily="18" charset="0"/>
              </a:rPr>
              <a:t>he repetition of the</a:t>
            </a:r>
            <a:r>
              <a:rPr lang="mr-IN" sz="4000" dirty="0">
                <a:solidFill>
                  <a:schemeClr val="tx1"/>
                </a:solidFill>
                <a:latin typeface="Bookman Old Style" pitchFamily="18" charset="0"/>
              </a:rPr>
              <a:t> </a:t>
            </a:r>
            <a:r>
              <a:rPr lang="en-US" sz="4000" dirty="0">
                <a:solidFill>
                  <a:schemeClr val="tx1"/>
                </a:solidFill>
                <a:latin typeface="Bookman Old Style" pitchFamily="18" charset="0"/>
              </a:rPr>
              <a:t>beginning sounds of neighboring words</a:t>
            </a:r>
            <a:r>
              <a:rPr lang="mr-IN" sz="4000" dirty="0">
                <a:solidFill>
                  <a:schemeClr val="tx1"/>
                </a:solidFill>
                <a:latin typeface="Bookman Old Style" pitchFamily="18" charset="0"/>
              </a:rPr>
              <a:t>;</a:t>
            </a:r>
            <a:r>
              <a:rPr lang="en-US" sz="4000" dirty="0">
                <a:solidFill>
                  <a:schemeClr val="tx1"/>
                </a:solidFill>
                <a:latin typeface="Bookman Old Style" pitchFamily="18" charset="0"/>
              </a:rPr>
              <a:t> </a:t>
            </a:r>
            <a:r>
              <a:rPr lang="mr-IN" sz="4000" dirty="0">
                <a:solidFill>
                  <a:schemeClr val="tx1"/>
                </a:solidFill>
                <a:latin typeface="Bookman Old Style" pitchFamily="18" charset="0"/>
              </a:rPr>
              <a:t>“</a:t>
            </a:r>
            <a:r>
              <a:rPr lang="en-US" sz="4000" dirty="0">
                <a:solidFill>
                  <a:schemeClr val="tx1"/>
                </a:solidFill>
                <a:latin typeface="Bookman Old Style" pitchFamily="18" charset="0"/>
              </a:rPr>
              <a:t>Swallow, Swallow, little Swallow, will you not bring her the ruby out of my sword-hilt?</a:t>
            </a:r>
            <a:r>
              <a:rPr lang="mr-IN" sz="4000" dirty="0">
                <a:solidFill>
                  <a:schemeClr val="tx1"/>
                </a:solidFill>
                <a:latin typeface="Bookman Old Style" pitchFamily="18" charset="0"/>
              </a:rPr>
              <a:t>”</a:t>
            </a:r>
            <a:endParaRPr lang="en-US" sz="4000" dirty="0">
              <a:solidFill>
                <a:schemeClr val="tx1"/>
              </a:solidFill>
              <a:latin typeface="Bookman Old Style" pitchFamily="18" charset="0"/>
            </a:endParaRPr>
          </a:p>
        </p:txBody>
      </p:sp>
      <p:pic>
        <p:nvPicPr>
          <p:cNvPr id="1027" name="Picture 3" descr="C:\Users\user\Downloads\CV_5635431550088.jpg"/>
          <p:cNvPicPr>
            <a:picLocks noChangeAspect="1" noChangeArrowheads="1"/>
          </p:cNvPicPr>
          <p:nvPr/>
        </p:nvPicPr>
        <p:blipFill>
          <a:blip r:embed="rId2"/>
          <a:srcRect/>
          <a:stretch>
            <a:fillRect/>
          </a:stretch>
        </p:blipFill>
        <p:spPr bwMode="auto">
          <a:xfrm>
            <a:off x="457200" y="4953000"/>
            <a:ext cx="4038600" cy="1371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696200" cy="10668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b="1" dirty="0">
                <a:solidFill>
                  <a:srgbClr val="FFFF00"/>
                </a:solidFill>
                <a:latin typeface="Bookman Old Style" pitchFamily="18" charset="0"/>
              </a:rPr>
              <a:t>ii) Symbolic Character:</a:t>
            </a:r>
            <a:endParaRPr lang="en-US" sz="5400" dirty="0">
              <a:solidFill>
                <a:srgbClr val="FFFF00"/>
              </a:solidFill>
              <a:latin typeface="Bookman Old Style" pitchFamily="18" charset="0"/>
            </a:endParaRPr>
          </a:p>
        </p:txBody>
      </p:sp>
      <p:sp>
        <p:nvSpPr>
          <p:cNvPr id="3" name="Content Placeholder 2"/>
          <p:cNvSpPr>
            <a:spLocks noGrp="1"/>
          </p:cNvSpPr>
          <p:nvPr>
            <p:ph idx="1"/>
          </p:nvPr>
        </p:nvSpPr>
        <p:spPr>
          <a:xfrm>
            <a:off x="457200" y="2209800"/>
            <a:ext cx="8229600" cy="4419600"/>
          </a:xfrm>
        </p:spPr>
        <p:style>
          <a:lnRef idx="1">
            <a:schemeClr val="accent6"/>
          </a:lnRef>
          <a:fillRef idx="2">
            <a:schemeClr val="accent6"/>
          </a:fillRef>
          <a:effectRef idx="1">
            <a:schemeClr val="accent6"/>
          </a:effectRef>
          <a:fontRef idx="minor">
            <a:schemeClr val="dk1"/>
          </a:fontRef>
        </p:style>
        <p:txBody>
          <a:bodyPr>
            <a:normAutofit/>
          </a:bodyPr>
          <a:lstStyle/>
          <a:p>
            <a:pPr>
              <a:buFont typeface="Wingdings" pitchFamily="2" charset="2"/>
              <a:buChar char="q"/>
            </a:pPr>
            <a:r>
              <a:rPr lang="en-US" sz="2000" dirty="0">
                <a:latin typeface="Bookman Old Style" pitchFamily="18" charset="0"/>
              </a:rPr>
              <a:t>In this story the writer used symbolic tones and all the characters of this story have symbolic significance. Statue of the happy prince is a charity figure like </a:t>
            </a:r>
            <a:r>
              <a:rPr lang="en-US" sz="2000" dirty="0" smtClean="0">
                <a:latin typeface="Bookman Old Style" pitchFamily="18" charset="0"/>
              </a:rPr>
              <a:t>Christ; crucified by the people for </a:t>
            </a:r>
            <a:r>
              <a:rPr lang="en-US" sz="2000" dirty="0">
                <a:latin typeface="Bookman Old Style" pitchFamily="18" charset="0"/>
              </a:rPr>
              <a:t>humanity like that happy prince Sacrificed his beauty for the humanity whereas swallow also sacrificed his life for the humanity. Woman, match girl, writer and poor boys </a:t>
            </a:r>
            <a:r>
              <a:rPr lang="en-US" sz="2000" dirty="0" err="1">
                <a:latin typeface="Bookman Old Style" pitchFamily="18" charset="0"/>
              </a:rPr>
              <a:t>symbolise</a:t>
            </a:r>
            <a:r>
              <a:rPr lang="en-US" sz="2000" dirty="0">
                <a:latin typeface="Bookman Old Style" pitchFamily="18" charset="0"/>
              </a:rPr>
              <a:t> the poverty of Victorian age.</a:t>
            </a:r>
          </a:p>
        </p:txBody>
      </p:sp>
      <p:pic>
        <p:nvPicPr>
          <p:cNvPr id="4100" name="Picture 4" descr="Happy Prince Bedtime Fairy Tale iBigToy | App Price Drops"/>
          <p:cNvPicPr>
            <a:picLocks noChangeAspect="1" noChangeArrowheads="1"/>
          </p:cNvPicPr>
          <p:nvPr/>
        </p:nvPicPr>
        <p:blipFill>
          <a:blip r:embed="rId2"/>
          <a:srcRect/>
          <a:stretch>
            <a:fillRect/>
          </a:stretch>
        </p:blipFill>
        <p:spPr bwMode="auto">
          <a:xfrm>
            <a:off x="457201" y="4419600"/>
            <a:ext cx="1600199" cy="2206625"/>
          </a:xfrm>
          <a:prstGeom prst="rect">
            <a:avLst/>
          </a:prstGeom>
          <a:noFill/>
        </p:spPr>
      </p:pic>
      <p:pic>
        <p:nvPicPr>
          <p:cNvPr id="4104" name="Picture 8" descr="The Happy Prince, Class 9 English Explanation, summary, Question ..."/>
          <p:cNvPicPr>
            <a:picLocks noChangeAspect="1" noChangeArrowheads="1"/>
          </p:cNvPicPr>
          <p:nvPr/>
        </p:nvPicPr>
        <p:blipFill>
          <a:blip r:embed="rId3"/>
          <a:srcRect/>
          <a:stretch>
            <a:fillRect/>
          </a:stretch>
        </p:blipFill>
        <p:spPr bwMode="auto">
          <a:xfrm>
            <a:off x="2057400" y="4419600"/>
            <a:ext cx="1447800" cy="2209800"/>
          </a:xfrm>
          <a:prstGeom prst="rect">
            <a:avLst/>
          </a:prstGeom>
          <a:noFill/>
        </p:spPr>
      </p:pic>
      <p:pic>
        <p:nvPicPr>
          <p:cNvPr id="4106" name="Picture 10" descr="The Happy Prince"/>
          <p:cNvPicPr>
            <a:picLocks noChangeAspect="1" noChangeArrowheads="1"/>
          </p:cNvPicPr>
          <p:nvPr/>
        </p:nvPicPr>
        <p:blipFill>
          <a:blip r:embed="rId4" cstate="print"/>
          <a:srcRect/>
          <a:stretch>
            <a:fillRect/>
          </a:stretch>
        </p:blipFill>
        <p:spPr bwMode="auto">
          <a:xfrm>
            <a:off x="6705600" y="4419600"/>
            <a:ext cx="1981200" cy="2133601"/>
          </a:xfrm>
          <a:prstGeom prst="rect">
            <a:avLst/>
          </a:prstGeom>
          <a:noFill/>
        </p:spPr>
      </p:pic>
      <p:pic>
        <p:nvPicPr>
          <p:cNvPr id="9" name="Picture 10" descr="C:\Users\user\Downloads\maxresdefault.jpg"/>
          <p:cNvPicPr>
            <a:picLocks noChangeAspect="1" noChangeArrowheads="1"/>
          </p:cNvPicPr>
          <p:nvPr/>
        </p:nvPicPr>
        <p:blipFill>
          <a:blip r:embed="rId5" cstate="print"/>
          <a:srcRect/>
          <a:stretch>
            <a:fillRect/>
          </a:stretch>
        </p:blipFill>
        <p:spPr bwMode="auto">
          <a:xfrm>
            <a:off x="3505200" y="4419600"/>
            <a:ext cx="1447800" cy="2209800"/>
          </a:xfrm>
          <a:prstGeom prst="rect">
            <a:avLst/>
          </a:prstGeom>
          <a:noFill/>
        </p:spPr>
      </p:pic>
      <p:pic>
        <p:nvPicPr>
          <p:cNvPr id="10" name="Picture 9" descr="C:\Users\user\Downloads\Facebook-Gag-orders-pose-a-danger-to-surrogates-and-to-good-policy-1.jpg"/>
          <p:cNvPicPr>
            <a:picLocks noChangeAspect="1" noChangeArrowheads="1"/>
          </p:cNvPicPr>
          <p:nvPr/>
        </p:nvPicPr>
        <p:blipFill>
          <a:blip r:embed="rId6" cstate="print"/>
          <a:srcRect/>
          <a:stretch>
            <a:fillRect/>
          </a:stretch>
        </p:blipFill>
        <p:spPr bwMode="auto">
          <a:xfrm>
            <a:off x="4953000" y="4419600"/>
            <a:ext cx="1752600" cy="220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5105400" cy="6096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b="1" dirty="0">
                <a:solidFill>
                  <a:srgbClr val="FFFF00"/>
                </a:solidFill>
              </a:rPr>
              <a:t>iii)Symbolic Title:</a:t>
            </a:r>
          </a:p>
        </p:txBody>
      </p:sp>
      <p:sp>
        <p:nvSpPr>
          <p:cNvPr id="3" name="Content Placeholder 2"/>
          <p:cNvSpPr>
            <a:spLocks noGrp="1"/>
          </p:cNvSpPr>
          <p:nvPr>
            <p:ph idx="1"/>
          </p:nvPr>
        </p:nvSpPr>
        <p:spPr>
          <a:xfrm>
            <a:off x="457200" y="1981200"/>
            <a:ext cx="8229600" cy="4343400"/>
          </a:xfrm>
        </p:spPr>
        <p:style>
          <a:lnRef idx="1">
            <a:schemeClr val="accent5"/>
          </a:lnRef>
          <a:fillRef idx="2">
            <a:schemeClr val="accent5"/>
          </a:fillRef>
          <a:effectRef idx="1">
            <a:schemeClr val="accent5"/>
          </a:effectRef>
          <a:fontRef idx="minor">
            <a:schemeClr val="dk1"/>
          </a:fontRef>
        </p:style>
        <p:txBody>
          <a:bodyPr/>
          <a:lstStyle/>
          <a:p>
            <a:r>
              <a:rPr lang="en-US" dirty="0"/>
              <a:t>This story also has a symbolic title, the title of the story is “The Happy Prince” but inwardly he is not happy. He feels sorrow and pity for the common people</a:t>
            </a:r>
            <a:r>
              <a:rPr lang="mr-IN" dirty="0"/>
              <a:t>.</a:t>
            </a:r>
            <a:r>
              <a:rPr lang="en-US" dirty="0"/>
              <a:t> </a:t>
            </a:r>
            <a:r>
              <a:rPr lang="mr-IN" dirty="0"/>
              <a:t>S</a:t>
            </a:r>
            <a:r>
              <a:rPr lang="en-US" dirty="0"/>
              <a:t>o </a:t>
            </a:r>
            <a:r>
              <a:rPr lang="mr-IN" dirty="0"/>
              <a:t>a</a:t>
            </a:r>
            <a:r>
              <a:rPr lang="en-US" dirty="0"/>
              <a:t>s an animate statue he is not happy at all. The ruler or the </a:t>
            </a:r>
            <a:r>
              <a:rPr lang="en-US" dirty="0" smtClean="0"/>
              <a:t>kingdom </a:t>
            </a:r>
            <a:r>
              <a:rPr lang="en-US" dirty="0"/>
              <a:t>who loves his subjects, for him the miseries of his people is intolerable.</a:t>
            </a:r>
          </a:p>
        </p:txBody>
      </p:sp>
      <p:pic>
        <p:nvPicPr>
          <p:cNvPr id="1027" name="Picture 3"/>
          <p:cNvPicPr>
            <a:picLocks noChangeAspect="1" noChangeArrowheads="1"/>
          </p:cNvPicPr>
          <p:nvPr/>
        </p:nvPicPr>
        <p:blipFill>
          <a:blip r:embed="rId2"/>
          <a:srcRect/>
          <a:stretch>
            <a:fillRect/>
          </a:stretch>
        </p:blipFill>
        <p:spPr bwMode="auto">
          <a:xfrm>
            <a:off x="0" y="4419600"/>
            <a:ext cx="4191000" cy="2438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191000" y="4419600"/>
            <a:ext cx="4953000" cy="24384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1164</TotalTime>
  <Words>1270</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FROM: ATOMIC ENERGY CENTRAL SCHOOL, INDORE MODULE-2/3 </vt:lpstr>
      <vt:lpstr> Class: IX MOMENTS: The Happy Prince</vt:lpstr>
      <vt:lpstr>Content:</vt:lpstr>
      <vt:lpstr>                                   Précis of The Happy Prince: </vt:lpstr>
      <vt:lpstr>Critical Analysis of the Story:</vt:lpstr>
      <vt:lpstr>The happy Prince an allegory:</vt:lpstr>
      <vt:lpstr>LITERARY DEVICES: i) Figures of speech:</vt:lpstr>
      <vt:lpstr>ii) Symbolic Character:</vt:lpstr>
      <vt:lpstr>iii)Symbolic Title:</vt:lpstr>
      <vt:lpstr>iv) Fairy Tale or Fiction:</vt:lpstr>
      <vt:lpstr>v) Irony:</vt:lpstr>
      <vt:lpstr>vi) Satire</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Happy Prince</dc:title>
  <dc:creator>user</dc:creator>
  <cp:lastModifiedBy>user</cp:lastModifiedBy>
  <cp:revision>152</cp:revision>
  <dcterms:created xsi:type="dcterms:W3CDTF">2006-08-16T00:00:00Z</dcterms:created>
  <dcterms:modified xsi:type="dcterms:W3CDTF">2020-08-11T04:22:26Z</dcterms:modified>
</cp:coreProperties>
</file>